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69" r:id="rId5"/>
    <p:sldId id="287" r:id="rId6"/>
    <p:sldId id="282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ADCB57"/>
    <a:srgbClr val="FFCC00"/>
    <a:srgbClr val="9FA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75583" autoAdjust="0"/>
  </p:normalViewPr>
  <p:slideViewPr>
    <p:cSldViewPr snapToGrid="0">
      <p:cViewPr>
        <p:scale>
          <a:sx n="90" d="100"/>
          <a:sy n="90" d="100"/>
        </p:scale>
        <p:origin x="87" y="21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2673" y="3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05B18-7A2D-4682-AB42-51E108B415CF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7CFC5-79D4-4711-A81B-04DDDD4200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15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F7858-B4F7-4B7F-9A3F-DE3E3BF3D33E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48CEE-10BE-4964-8D1D-39C11D694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21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BA90A5-5962-41AD-B8A7-F0164E50B49C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1735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90047"/>
            <a:ext cx="9144000" cy="903085"/>
          </a:xfrm>
        </p:spPr>
        <p:txBody>
          <a:bodyPr anchor="b">
            <a:normAutofit/>
          </a:bodyPr>
          <a:lstStyle>
            <a:lvl1pPr algn="ctr">
              <a:defRPr sz="5000" b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8" name="Group 7"/>
          <p:cNvGrpSpPr>
            <a:grpSpLocks/>
          </p:cNvGrpSpPr>
          <p:nvPr userDrawn="1"/>
        </p:nvGrpSpPr>
        <p:grpSpPr bwMode="auto">
          <a:xfrm rot="5400000">
            <a:off x="1622972" y="-1622972"/>
            <a:ext cx="3733175" cy="6979119"/>
            <a:chOff x="1078534" y="1042968"/>
            <a:chExt cx="23584" cy="43434"/>
          </a:xfrm>
        </p:grpSpPr>
        <p:sp>
          <p:nvSpPr>
            <p:cNvPr id="9" name="AutoShape 2"/>
            <p:cNvSpPr>
              <a:spLocks noChangeArrowheads="1"/>
            </p:cNvSpPr>
            <p:nvPr userDrawn="1"/>
          </p:nvSpPr>
          <p:spPr bwMode="auto">
            <a:xfrm>
              <a:off x="1078534" y="1050645"/>
              <a:ext cx="23584" cy="35757"/>
            </a:xfrm>
            <a:prstGeom prst="triangle">
              <a:avLst>
                <a:gd name="adj" fmla="val 0"/>
              </a:avLst>
            </a:prstGeom>
            <a:solidFill>
              <a:srgbClr val="C5CEEF">
                <a:alpha val="71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" name="AutoShape 3"/>
            <p:cNvSpPr>
              <a:spLocks noChangeArrowheads="1"/>
            </p:cNvSpPr>
            <p:nvPr userDrawn="1"/>
          </p:nvSpPr>
          <p:spPr bwMode="auto">
            <a:xfrm>
              <a:off x="1078534" y="1042968"/>
              <a:ext cx="16002" cy="43434"/>
            </a:xfrm>
            <a:prstGeom prst="triangle">
              <a:avLst>
                <a:gd name="adj" fmla="val 0"/>
              </a:avLst>
            </a:prstGeom>
            <a:solidFill>
              <a:srgbClr val="9FAEE5">
                <a:alpha val="7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1" name="AutoShape 4"/>
            <p:cNvSpPr>
              <a:spLocks noChangeArrowheads="1"/>
            </p:cNvSpPr>
            <p:nvPr userDrawn="1"/>
          </p:nvSpPr>
          <p:spPr bwMode="auto">
            <a:xfrm>
              <a:off x="1078534" y="1059199"/>
              <a:ext cx="23356" cy="27203"/>
            </a:xfrm>
            <a:prstGeom prst="triangle">
              <a:avLst>
                <a:gd name="adj" fmla="val 0"/>
              </a:avLst>
            </a:prstGeom>
            <a:solidFill>
              <a:srgbClr val="003399">
                <a:alpha val="6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751" y="4381"/>
            <a:ext cx="4218432" cy="2523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r="23768" b="23297"/>
          <a:stretch/>
        </p:blipFill>
        <p:spPr>
          <a:xfrm>
            <a:off x="11130456" y="1501877"/>
            <a:ext cx="809296" cy="7168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675" y="5585063"/>
            <a:ext cx="6574890" cy="12416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3" y="5650370"/>
            <a:ext cx="1966750" cy="11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76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3676650"/>
          </a:xfrm>
        </p:spPr>
        <p:txBody>
          <a:bodyPr/>
          <a:lstStyle>
            <a:lvl1pPr>
              <a:defRPr>
                <a:solidFill>
                  <a:srgbClr val="003399"/>
                </a:solidFill>
                <a:latin typeface="+mn-lt"/>
              </a:defRPr>
            </a:lvl1pPr>
            <a:lvl2pPr>
              <a:defRPr>
                <a:solidFill>
                  <a:srgbClr val="003399"/>
                </a:solidFill>
                <a:latin typeface="+mn-lt"/>
              </a:defRPr>
            </a:lvl2pPr>
            <a:lvl3pPr>
              <a:defRPr>
                <a:solidFill>
                  <a:srgbClr val="003399"/>
                </a:solidFill>
                <a:latin typeface="+mn-lt"/>
              </a:defRPr>
            </a:lvl3pPr>
            <a:lvl4pPr>
              <a:defRPr>
                <a:solidFill>
                  <a:srgbClr val="003399"/>
                </a:solidFill>
                <a:latin typeface="+mn-lt"/>
              </a:defRPr>
            </a:lvl4pPr>
            <a:lvl5pPr>
              <a:defRPr>
                <a:solidFill>
                  <a:srgbClr val="003399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7" name="Group 6"/>
          <p:cNvGrpSpPr>
            <a:grpSpLocks/>
          </p:cNvGrpSpPr>
          <p:nvPr userDrawn="1"/>
        </p:nvGrpSpPr>
        <p:grpSpPr bwMode="auto">
          <a:xfrm rot="16200000">
            <a:off x="9348866" y="4014866"/>
            <a:ext cx="2392340" cy="3293927"/>
            <a:chOff x="1078534" y="1042968"/>
            <a:chExt cx="23584" cy="43434"/>
          </a:xfrm>
        </p:grpSpPr>
        <p:sp>
          <p:nvSpPr>
            <p:cNvPr id="8" name="AutoShape 2"/>
            <p:cNvSpPr>
              <a:spLocks noChangeArrowheads="1"/>
            </p:cNvSpPr>
            <p:nvPr userDrawn="1"/>
          </p:nvSpPr>
          <p:spPr bwMode="auto">
            <a:xfrm>
              <a:off x="1078534" y="1050645"/>
              <a:ext cx="23584" cy="35757"/>
            </a:xfrm>
            <a:prstGeom prst="triangle">
              <a:avLst>
                <a:gd name="adj" fmla="val 0"/>
              </a:avLst>
            </a:prstGeom>
            <a:solidFill>
              <a:srgbClr val="C5CEEF">
                <a:alpha val="71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9" name="AutoShape 3"/>
            <p:cNvSpPr>
              <a:spLocks noChangeArrowheads="1"/>
            </p:cNvSpPr>
            <p:nvPr userDrawn="1"/>
          </p:nvSpPr>
          <p:spPr bwMode="auto">
            <a:xfrm>
              <a:off x="1078534" y="1042968"/>
              <a:ext cx="16002" cy="43434"/>
            </a:xfrm>
            <a:prstGeom prst="triangle">
              <a:avLst>
                <a:gd name="adj" fmla="val 0"/>
              </a:avLst>
            </a:prstGeom>
            <a:solidFill>
              <a:srgbClr val="9FAEE5">
                <a:alpha val="7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" name="AutoShape 4"/>
            <p:cNvSpPr>
              <a:spLocks noChangeArrowheads="1"/>
            </p:cNvSpPr>
            <p:nvPr userDrawn="1"/>
          </p:nvSpPr>
          <p:spPr bwMode="auto">
            <a:xfrm>
              <a:off x="1078534" y="1059199"/>
              <a:ext cx="23356" cy="27203"/>
            </a:xfrm>
            <a:prstGeom prst="triangle">
              <a:avLst>
                <a:gd name="adj" fmla="val 0"/>
              </a:avLst>
            </a:prstGeom>
            <a:solidFill>
              <a:srgbClr val="003399">
                <a:alpha val="6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1110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3676650"/>
          </a:xfrm>
        </p:spPr>
        <p:txBody>
          <a:bodyPr/>
          <a:lstStyle>
            <a:lvl1pPr>
              <a:defRPr>
                <a:solidFill>
                  <a:srgbClr val="003399"/>
                </a:solidFill>
                <a:latin typeface="+mn-lt"/>
              </a:defRPr>
            </a:lvl1pPr>
            <a:lvl2pPr>
              <a:defRPr>
                <a:solidFill>
                  <a:srgbClr val="003399"/>
                </a:solidFill>
                <a:latin typeface="+mn-lt"/>
              </a:defRPr>
            </a:lvl2pPr>
            <a:lvl3pPr>
              <a:defRPr>
                <a:solidFill>
                  <a:srgbClr val="003399"/>
                </a:solidFill>
                <a:latin typeface="+mn-lt"/>
              </a:defRPr>
            </a:lvl3pPr>
            <a:lvl4pPr>
              <a:defRPr>
                <a:solidFill>
                  <a:srgbClr val="003399"/>
                </a:solidFill>
                <a:latin typeface="+mn-lt"/>
              </a:defRPr>
            </a:lvl4pPr>
            <a:lvl5pPr>
              <a:defRPr>
                <a:solidFill>
                  <a:srgbClr val="003399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7" name="Group 6"/>
          <p:cNvGrpSpPr>
            <a:grpSpLocks/>
          </p:cNvGrpSpPr>
          <p:nvPr userDrawn="1"/>
        </p:nvGrpSpPr>
        <p:grpSpPr bwMode="auto">
          <a:xfrm rot="16200000">
            <a:off x="9348866" y="4014866"/>
            <a:ext cx="2392340" cy="3293927"/>
            <a:chOff x="1078534" y="1042968"/>
            <a:chExt cx="23584" cy="43434"/>
          </a:xfrm>
        </p:grpSpPr>
        <p:sp>
          <p:nvSpPr>
            <p:cNvPr id="8" name="AutoShape 2"/>
            <p:cNvSpPr>
              <a:spLocks noChangeArrowheads="1"/>
            </p:cNvSpPr>
            <p:nvPr userDrawn="1"/>
          </p:nvSpPr>
          <p:spPr bwMode="auto">
            <a:xfrm>
              <a:off x="1078534" y="1050645"/>
              <a:ext cx="23584" cy="35757"/>
            </a:xfrm>
            <a:prstGeom prst="triangle">
              <a:avLst>
                <a:gd name="adj" fmla="val 0"/>
              </a:avLst>
            </a:prstGeom>
            <a:solidFill>
              <a:srgbClr val="C5CEEF">
                <a:alpha val="71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9" name="AutoShape 3"/>
            <p:cNvSpPr>
              <a:spLocks noChangeArrowheads="1"/>
            </p:cNvSpPr>
            <p:nvPr userDrawn="1"/>
          </p:nvSpPr>
          <p:spPr bwMode="auto">
            <a:xfrm>
              <a:off x="1078534" y="1042968"/>
              <a:ext cx="16002" cy="43434"/>
            </a:xfrm>
            <a:prstGeom prst="triangle">
              <a:avLst>
                <a:gd name="adj" fmla="val 0"/>
              </a:avLst>
            </a:prstGeom>
            <a:solidFill>
              <a:srgbClr val="9FAEE5">
                <a:alpha val="7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" name="AutoShape 4"/>
            <p:cNvSpPr>
              <a:spLocks noChangeArrowheads="1"/>
            </p:cNvSpPr>
            <p:nvPr userDrawn="1"/>
          </p:nvSpPr>
          <p:spPr bwMode="auto">
            <a:xfrm>
              <a:off x="1078534" y="1059199"/>
              <a:ext cx="23356" cy="27203"/>
            </a:xfrm>
            <a:prstGeom prst="triangle">
              <a:avLst>
                <a:gd name="adj" fmla="val 0"/>
              </a:avLst>
            </a:prstGeom>
            <a:solidFill>
              <a:srgbClr val="003399">
                <a:alpha val="6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3" y="5650370"/>
            <a:ext cx="1966258" cy="1176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9"/>
          <a:stretch/>
        </p:blipFill>
        <p:spPr>
          <a:xfrm>
            <a:off x="1405702" y="6311772"/>
            <a:ext cx="845303" cy="372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37" y="5800830"/>
            <a:ext cx="5162557" cy="8831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126" y="6076949"/>
            <a:ext cx="12954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6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B475A-8DCC-4C29-B4FE-79767120A70C}" type="datetimeFigureOut">
              <a:rPr lang="en-GB" smtClean="0"/>
              <a:t>20/11/2019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22613-E1E9-48F0-B4B9-639AE5E60F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01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09763" y="288925"/>
            <a:ext cx="9464675" cy="70643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GB" sz="3600" b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57093" y="1086952"/>
            <a:ext cx="660497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err="1" smtClean="0">
                <a:solidFill>
                  <a:srgbClr val="003399"/>
                </a:solidFill>
              </a:rPr>
              <a:t>Welcome</a:t>
            </a:r>
            <a:endParaRPr lang="fr-FR" sz="6000" dirty="0" smtClean="0">
              <a:solidFill>
                <a:srgbClr val="003399"/>
              </a:solidFill>
            </a:endParaRPr>
          </a:p>
          <a:p>
            <a:pPr algn="ctr"/>
            <a:endParaRPr lang="fr-FR" sz="3200" dirty="0" smtClean="0">
              <a:solidFill>
                <a:srgbClr val="003399"/>
              </a:solidFill>
            </a:endParaRPr>
          </a:p>
          <a:p>
            <a:pPr algn="ctr"/>
            <a:r>
              <a:rPr lang="fr-FR" sz="3600" dirty="0" err="1" smtClean="0">
                <a:solidFill>
                  <a:srgbClr val="003399"/>
                </a:solidFill>
              </a:rPr>
              <a:t>Sustainable</a:t>
            </a:r>
            <a:r>
              <a:rPr lang="fr-FR" sz="3600" dirty="0" smtClean="0">
                <a:solidFill>
                  <a:srgbClr val="003399"/>
                </a:solidFill>
              </a:rPr>
              <a:t> </a:t>
            </a:r>
            <a:r>
              <a:rPr lang="fr-FR" sz="3600" dirty="0" err="1" smtClean="0">
                <a:solidFill>
                  <a:srgbClr val="003399"/>
                </a:solidFill>
              </a:rPr>
              <a:t>Earth</a:t>
            </a:r>
            <a:r>
              <a:rPr lang="fr-FR" sz="3600" dirty="0" smtClean="0">
                <a:solidFill>
                  <a:srgbClr val="003399"/>
                </a:solidFill>
              </a:rPr>
              <a:t> Buildings</a:t>
            </a:r>
          </a:p>
          <a:p>
            <a:pPr algn="ctr"/>
            <a:r>
              <a:rPr lang="fr-FR" sz="3600" dirty="0" smtClean="0">
                <a:solidFill>
                  <a:srgbClr val="003399"/>
                </a:solidFill>
              </a:rPr>
              <a:t> </a:t>
            </a:r>
          </a:p>
          <a:p>
            <a:pPr algn="ctr"/>
            <a:r>
              <a:rPr lang="fr-FR" sz="3600" dirty="0" smtClean="0">
                <a:solidFill>
                  <a:srgbClr val="003399"/>
                </a:solidFill>
              </a:rPr>
              <a:t>CobBauge Phase 2 Kick-off Event</a:t>
            </a:r>
          </a:p>
          <a:p>
            <a:pPr algn="ctr"/>
            <a:endParaRPr lang="fr-FR" sz="3600" dirty="0" smtClean="0">
              <a:solidFill>
                <a:srgbClr val="003399"/>
              </a:solidFill>
            </a:endParaRPr>
          </a:p>
          <a:p>
            <a:pPr algn="ctr"/>
            <a:r>
              <a:rPr lang="fr-FR" sz="3600" dirty="0" smtClean="0">
                <a:solidFill>
                  <a:srgbClr val="003399"/>
                </a:solidFill>
              </a:rPr>
              <a:t>21st </a:t>
            </a:r>
            <a:r>
              <a:rPr lang="fr-FR" sz="3600" dirty="0" err="1" smtClean="0">
                <a:solidFill>
                  <a:srgbClr val="003399"/>
                </a:solidFill>
              </a:rPr>
              <a:t>November</a:t>
            </a:r>
            <a:r>
              <a:rPr lang="fr-FR" sz="3600" dirty="0" smtClean="0">
                <a:solidFill>
                  <a:srgbClr val="003399"/>
                </a:solidFill>
              </a:rPr>
              <a:t>, ESITC</a:t>
            </a:r>
            <a:endParaRPr lang="fr-FR" sz="36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5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526092"/>
            <a:ext cx="2736304" cy="562074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layer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wall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10202-0CDA-DC44-9306-2A9F4D8A2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90" y="1441499"/>
            <a:ext cx="7139943" cy="1952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872A47-9FB8-1944-8677-71430E8679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t="13896" r="27163" b="6909"/>
          <a:stretch/>
        </p:blipFill>
        <p:spPr>
          <a:xfrm>
            <a:off x="7480332" y="254055"/>
            <a:ext cx="4245807" cy="375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3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30" y="473339"/>
            <a:ext cx="6408712" cy="480653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86970" y="2077461"/>
            <a:ext cx="2857256" cy="1798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2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The CobBauge Wall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12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2887" y="248660"/>
            <a:ext cx="8239991" cy="43713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The CobBauge Wall and Partners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87" y="946297"/>
            <a:ext cx="8239991" cy="549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CobBauge the 2</a:t>
            </a:r>
            <a:r>
              <a:rPr lang="fr-FR" baseline="30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nd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Phase;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3676650"/>
          </a:xfrm>
        </p:spPr>
        <p:txBody>
          <a:bodyPr/>
          <a:lstStyle/>
          <a:p>
            <a:pPr marL="0" indent="0">
              <a:buNone/>
            </a:pPr>
            <a:r>
              <a:rPr lang="fr-FR" sz="43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Building</a:t>
            </a:r>
            <a:r>
              <a:rPr lang="fr-FR" sz="43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, monitoring, networks and training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4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7776864" cy="562074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B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uilding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Espace réservé du texte 6"/>
          <p:cNvSpPr txBox="1">
            <a:spLocks/>
          </p:cNvSpPr>
          <p:nvPr/>
        </p:nvSpPr>
        <p:spPr>
          <a:xfrm>
            <a:off x="1775885" y="836613"/>
            <a:ext cx="7776500" cy="431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Construction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Content Placeholder 8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Why? The need to prove the new </a:t>
            </a:r>
            <a:r>
              <a:rPr lang="en-GB" dirty="0" err="1" smtClean="0">
                <a:solidFill>
                  <a:schemeClr val="bg2">
                    <a:lumMod val="50000"/>
                  </a:schemeClr>
                </a:solidFill>
              </a:rPr>
              <a:t>CobBauge</a:t>
            </a: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  technology</a:t>
            </a:r>
          </a:p>
          <a:p>
            <a:endParaRPr lang="en-GB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Two buildings to be constructed, one in France and one in the UK.</a:t>
            </a:r>
          </a:p>
          <a:p>
            <a:endParaRPr lang="en-GB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Both buildings need to be occupied to give valid comparisons with non-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</a:t>
            </a:r>
            <a:r>
              <a:rPr lang="en-GB" dirty="0" err="1" smtClean="0">
                <a:solidFill>
                  <a:schemeClr val="bg2">
                    <a:lumMod val="50000"/>
                  </a:schemeClr>
                </a:solidFill>
              </a:rPr>
              <a:t>obBauge</a:t>
            </a: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 buildings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22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7776864" cy="562074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Networks and training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Espace réservé du texte 6"/>
          <p:cNvSpPr txBox="1">
            <a:spLocks/>
          </p:cNvSpPr>
          <p:nvPr/>
        </p:nvSpPr>
        <p:spPr>
          <a:xfrm>
            <a:off x="1775520" y="836712"/>
            <a:ext cx="7776500" cy="431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Réseaux et formation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Content Placeholder 8"/>
          <p:cNvSpPr>
            <a:spLocks noGrp="1"/>
          </p:cNvSpPr>
          <p:nvPr>
            <p:ph idx="1"/>
          </p:nvPr>
        </p:nvSpPr>
        <p:spPr>
          <a:xfrm>
            <a:off x="1775520" y="1550099"/>
            <a:ext cx="8003232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Why networks and training? For any innovation to succeed it needs to be accepted by industry and have people who understand how to use the product.</a:t>
            </a:r>
          </a:p>
          <a:p>
            <a:endParaRPr lang="en-GB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The initial network will be extended, more professionals and practitioners included including SMEs and local and national authorities. </a:t>
            </a:r>
          </a:p>
          <a:p>
            <a:endParaRPr lang="en-GB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The two newly completed </a:t>
            </a:r>
            <a:r>
              <a:rPr lang="en-GB" dirty="0" err="1" smtClean="0">
                <a:solidFill>
                  <a:schemeClr val="bg2">
                    <a:lumMod val="50000"/>
                  </a:schemeClr>
                </a:solidFill>
              </a:rPr>
              <a:t>CobBauge</a:t>
            </a: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 buildings will be the centre point of training activities, both on-site and online materials.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289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69012" y="159052"/>
            <a:ext cx="7776864" cy="562074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Monitoring of the buildings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Espace réservé du texte 6"/>
          <p:cNvSpPr txBox="1">
            <a:spLocks/>
          </p:cNvSpPr>
          <p:nvPr/>
        </p:nvSpPr>
        <p:spPr>
          <a:xfrm>
            <a:off x="1769012" y="795554"/>
            <a:ext cx="7776500" cy="431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Surveillance (des mesures) des bâtiments des mesures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Content Placeholder 8"/>
          <p:cNvSpPr>
            <a:spLocks noGrp="1"/>
          </p:cNvSpPr>
          <p:nvPr>
            <p:ph idx="1"/>
          </p:nvPr>
        </p:nvSpPr>
        <p:spPr>
          <a:xfrm>
            <a:off x="1769012" y="1227354"/>
            <a:ext cx="800323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Why monitor/measure? To provide evidence that the buildings perform as expected.</a:t>
            </a:r>
          </a:p>
          <a:p>
            <a:endParaRPr lang="en-GB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Monitoring/measurements to be undertaken over at least two heating seasons</a:t>
            </a:r>
          </a:p>
          <a:p>
            <a:endParaRPr lang="en-GB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Measurements taken of Energy, internal air quality and thermal performance.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775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50" y="1687697"/>
            <a:ext cx="7344816" cy="792088"/>
          </a:xfrm>
        </p:spPr>
        <p:txBody>
          <a:bodyPr>
            <a:normAutofit/>
          </a:bodyPr>
          <a:lstStyle/>
          <a:p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Thank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you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…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286050" y="3580841"/>
            <a:ext cx="734481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Now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for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our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1st main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presentation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….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6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712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 </a:t>
            </a:r>
            <a:r>
              <a:rPr lang="en-GB" dirty="0"/>
              <a:t>A</a:t>
            </a:r>
            <a:r>
              <a:rPr lang="en-GB" dirty="0" smtClean="0"/>
              <a:t>genda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440172" y="1051035"/>
            <a:ext cx="819770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17h / </a:t>
            </a:r>
            <a:r>
              <a:rPr lang="fr-FR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5 PM</a:t>
            </a:r>
            <a:r>
              <a:rPr lang="fr-F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: Présentation du projet / </a:t>
            </a:r>
            <a:r>
              <a:rPr lang="fr-FR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Project </a:t>
            </a:r>
            <a:r>
              <a:rPr lang="fr-FR" sz="2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presentation</a:t>
            </a:r>
            <a:endParaRPr lang="fr-FR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Introduction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/ </a:t>
            </a:r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</a:rPr>
              <a:t>Introduction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–Mohamed Boutouil(ESITC Caen)</a:t>
            </a: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CobBauge1 &amp; CobBauge2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–Steve Goodhew ( Plymouth University) </a:t>
            </a: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Conception CobBauge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/ </a:t>
            </a:r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</a:rPr>
              <a:t>Design and CobBauge–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Gabriela Lavatelli&amp; Anthony Hudson (Hudson Architects) </a:t>
            </a: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Les </a:t>
            </a:r>
            <a:r>
              <a:rPr lang="en-GB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bâtiments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pilotes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/ The new pilot Buildings –François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Streiff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PnrMCB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) &amp; Matthew Fox (Plymouth University)</a:t>
            </a: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Le </a:t>
            </a:r>
            <a:r>
              <a:rPr lang="en-GB" b="1" dirty="0" err="1">
                <a:solidFill>
                  <a:srgbClr val="000000"/>
                </a:solidFill>
                <a:latin typeface="Calibri" panose="020F0502020204030204" pitchFamily="34" charset="0"/>
              </a:rPr>
              <a:t>suivi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/ </a:t>
            </a:r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</a:rPr>
              <a:t>the Monitoring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–Malo Le Guern(ESITC Caen) &amp; Hasna Louahlia (LUSAC)</a:t>
            </a: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GB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Energie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Calibri" panose="020F0502020204030204" pitchFamily="34" charset="0"/>
              </a:rPr>
              <a:t>intrinsèque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GB" b="1" dirty="0" err="1">
                <a:solidFill>
                  <a:srgbClr val="000000"/>
                </a:solidFill>
                <a:latin typeface="Calibri" panose="020F0502020204030204" pitchFamily="34" charset="0"/>
              </a:rPr>
              <a:t>valeur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 U et </a:t>
            </a:r>
            <a:r>
              <a:rPr lang="en-GB" b="1" dirty="0" err="1">
                <a:solidFill>
                  <a:srgbClr val="000000"/>
                </a:solidFill>
                <a:latin typeface="Calibri" panose="020F0502020204030204" pitchFamily="34" charset="0"/>
              </a:rPr>
              <a:t>règlementation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/ </a:t>
            </a:r>
            <a:r>
              <a:rPr lang="en-GB" i="1" dirty="0" err="1">
                <a:solidFill>
                  <a:srgbClr val="000000"/>
                </a:solidFill>
                <a:latin typeface="Calibri" panose="020F0502020204030204" pitchFamily="34" charset="0"/>
              </a:rPr>
              <a:t>Embodiedenergy</a:t>
            </a:r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GB" i="1" dirty="0" err="1">
                <a:solidFill>
                  <a:srgbClr val="000000"/>
                </a:solidFill>
                <a:latin typeface="Calibri" panose="020F0502020204030204" pitchFamily="34" charset="0"/>
              </a:rPr>
              <a:t>lowestU</a:t>
            </a:r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</a:rPr>
              <a:t> values and regulations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–Jim Carfrae (Plymouth University), Nassim Sebaibi &amp; Karim Touati (ESITC Caen) </a:t>
            </a: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Les </a:t>
            </a:r>
            <a:r>
              <a:rPr lang="en-GB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maisons</a:t>
            </a:r>
            <a:r>
              <a:rPr lang="en-GB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b="1" smtClean="0">
                <a:solidFill>
                  <a:srgbClr val="000000"/>
                </a:solidFill>
                <a:latin typeface="Calibri" panose="020F0502020204030204" pitchFamily="34" charset="0"/>
              </a:rPr>
              <a:t>CobBauge et 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le future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/ </a:t>
            </a:r>
            <a:r>
              <a:rPr lang="en-GB" i="1" dirty="0" err="1">
                <a:solidFill>
                  <a:srgbClr val="000000"/>
                </a:solidFill>
                <a:latin typeface="Calibri" panose="020F0502020204030204" pitchFamily="34" charset="0"/>
              </a:rPr>
              <a:t>CobBaugehousingand</a:t>
            </a:r>
            <a:r>
              <a:rPr lang="en-GB" i="1" dirty="0">
                <a:solidFill>
                  <a:srgbClr val="000000"/>
                </a:solidFill>
                <a:latin typeface="Calibri" panose="020F0502020204030204" pitchFamily="34" charset="0"/>
              </a:rPr>
              <a:t> the future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–Anthony Hudson (Hudson Architects), Steve Goodhew (Plymouth University), François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Streiff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PnrMCB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), Mohamed Boutouil(ESITC Caen) </a:t>
            </a:r>
          </a:p>
          <a:p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18h30 / </a:t>
            </a:r>
            <a:r>
              <a:rPr lang="fr-FR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6.30 PM</a:t>
            </a:r>
            <a:r>
              <a:rPr lang="fr-FR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: Invité extérieur/ </a:t>
            </a:r>
            <a:r>
              <a:rPr lang="fr-FR" sz="2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Externallecturer</a:t>
            </a:r>
            <a:endParaRPr lang="fr-FR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19h / </a:t>
            </a:r>
            <a:r>
              <a:rPr lang="en-GB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7PM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: Cocktail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923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Housekeeping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Toilets</a:t>
            </a:r>
          </a:p>
          <a:p>
            <a:r>
              <a:rPr lang="en-GB" dirty="0" smtClean="0"/>
              <a:t>Fire escapes (no test alarms are planned) </a:t>
            </a:r>
          </a:p>
          <a:p>
            <a:r>
              <a:rPr lang="en-GB" dirty="0" smtClean="0"/>
              <a:t>Please be careful of any electrical wires that are used to power any displays</a:t>
            </a:r>
            <a:endParaRPr lang="en-GB" dirty="0"/>
          </a:p>
          <a:p>
            <a:r>
              <a:rPr lang="en-GB" dirty="0" smtClean="0"/>
              <a:t>Please only ask</a:t>
            </a:r>
            <a:r>
              <a:rPr lang="en-GB" dirty="0"/>
              <a:t> </a:t>
            </a:r>
            <a:r>
              <a:rPr lang="en-GB" dirty="0" smtClean="0"/>
              <a:t>‘burning questions’ at the end of each presentation, for questions that can wait please hold them for the Q&amp;A and/or the networking slots.</a:t>
            </a:r>
            <a:endParaRPr lang="en-GB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51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CobBauge the 1</a:t>
            </a:r>
            <a:r>
              <a:rPr lang="fr-FR" baseline="30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st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Phase;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3676650"/>
          </a:xfrm>
        </p:spPr>
        <p:txBody>
          <a:bodyPr/>
          <a:lstStyle/>
          <a:p>
            <a:pPr marL="0" indent="0">
              <a:buNone/>
            </a:pPr>
            <a:r>
              <a:rPr lang="fr-FR" sz="43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Cob Mixes; thermal and structural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5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331640" y="620688"/>
            <a:ext cx="5832648" cy="562074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Project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P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artners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999283" y="1334991"/>
            <a:ext cx="8862413" cy="4592660"/>
          </a:xfrm>
        </p:spPr>
        <p:txBody>
          <a:bodyPr>
            <a:noAutofit/>
          </a:bodyPr>
          <a:lstStyle/>
          <a:p>
            <a:r>
              <a:rPr lang="en-GB" sz="3600" dirty="0" smtClean="0">
                <a:solidFill>
                  <a:schemeClr val="bg2">
                    <a:lumMod val="50000"/>
                  </a:schemeClr>
                </a:solidFill>
              </a:rPr>
              <a:t>Lead Partner – University of Plymouth</a:t>
            </a:r>
          </a:p>
          <a:p>
            <a:r>
              <a:rPr lang="en-GB" sz="3600" dirty="0" err="1">
                <a:solidFill>
                  <a:schemeClr val="bg2">
                    <a:lumMod val="50000"/>
                  </a:schemeClr>
                </a:solidFill>
              </a:rPr>
              <a:t>Ecole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bg2">
                    <a:lumMod val="50000"/>
                  </a:schemeClr>
                </a:solidFill>
              </a:rPr>
              <a:t>Superieure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bg2">
                    <a:lumMod val="50000"/>
                  </a:schemeClr>
                </a:solidFill>
              </a:rPr>
              <a:t>D'ingenieur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 des </a:t>
            </a:r>
            <a:r>
              <a:rPr lang="en-GB" sz="3600" dirty="0" err="1">
                <a:solidFill>
                  <a:schemeClr val="bg2">
                    <a:lumMod val="50000"/>
                  </a:schemeClr>
                </a:solidFill>
              </a:rPr>
              <a:t>Travaux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 de la Construction de Caen (</a:t>
            </a:r>
            <a:r>
              <a:rPr lang="en-GB" sz="3600" dirty="0" smtClean="0">
                <a:solidFill>
                  <a:schemeClr val="bg2">
                    <a:lumMod val="50000"/>
                  </a:schemeClr>
                </a:solidFill>
              </a:rPr>
              <a:t>ESITC)</a:t>
            </a:r>
            <a:endParaRPr lang="en-GB" sz="3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sz="3600" dirty="0" err="1">
                <a:solidFill>
                  <a:schemeClr val="bg2">
                    <a:lumMod val="50000"/>
                  </a:schemeClr>
                </a:solidFill>
              </a:rPr>
              <a:t>Syndicat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bg2">
                    <a:lumMod val="50000"/>
                  </a:schemeClr>
                </a:solidFill>
              </a:rPr>
              <a:t>Mixte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 du </a:t>
            </a:r>
            <a:r>
              <a:rPr lang="en-GB" sz="3600" dirty="0" err="1">
                <a:solidFill>
                  <a:schemeClr val="bg2">
                    <a:lumMod val="50000"/>
                  </a:schemeClr>
                </a:solidFill>
              </a:rPr>
              <a:t>Parc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 naturel </a:t>
            </a:r>
            <a:r>
              <a:rPr lang="en-GB" sz="3600" dirty="0" err="1">
                <a:solidFill>
                  <a:schemeClr val="bg2">
                    <a:lumMod val="50000"/>
                  </a:schemeClr>
                </a:solidFill>
              </a:rPr>
              <a:t>régional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 des Marais du Cotentin et du </a:t>
            </a:r>
            <a:r>
              <a:rPr lang="en-GB" sz="3600" dirty="0" err="1">
                <a:solidFill>
                  <a:schemeClr val="bg2">
                    <a:lumMod val="50000"/>
                  </a:schemeClr>
                </a:solidFill>
              </a:rPr>
              <a:t>Bessin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 (PnrMCB) </a:t>
            </a:r>
          </a:p>
          <a:p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Earth Building UK and Ireland (EBUKI)</a:t>
            </a:r>
          </a:p>
          <a:p>
            <a:r>
              <a:rPr lang="en-GB" sz="3600" dirty="0" err="1">
                <a:solidFill>
                  <a:schemeClr val="bg2">
                    <a:lumMod val="50000"/>
                  </a:schemeClr>
                </a:solidFill>
              </a:rPr>
              <a:t>Université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 Caen-</a:t>
            </a:r>
            <a:r>
              <a:rPr lang="en-GB" sz="3600" dirty="0" err="1">
                <a:solidFill>
                  <a:schemeClr val="bg2">
                    <a:lumMod val="50000"/>
                  </a:schemeClr>
                </a:solidFill>
              </a:rPr>
              <a:t>Normandie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en-GB" sz="3600" dirty="0" err="1">
                <a:solidFill>
                  <a:schemeClr val="bg2">
                    <a:lumMod val="50000"/>
                  </a:schemeClr>
                </a:solidFill>
              </a:rPr>
              <a:t>UCn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), and</a:t>
            </a:r>
          </a:p>
          <a:p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Hudson Architects, Norfolk, UK (HA</a:t>
            </a:r>
            <a:r>
              <a:rPr lang="en-GB" sz="3600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GB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4838" y="520233"/>
            <a:ext cx="2921155" cy="562074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The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Material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96386" y="1536910"/>
            <a:ext cx="5718057" cy="380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FontTx/>
              <a:buNone/>
            </a:pPr>
            <a:r>
              <a:rPr lang="en-GB" altLang="en-US" dirty="0">
                <a:solidFill>
                  <a:schemeClr val="bg2">
                    <a:lumMod val="50000"/>
                  </a:schemeClr>
                </a:solidFill>
                <a:latin typeface="Gill Sans" pitchFamily="34" charset="0"/>
              </a:rPr>
              <a:t>Cob</a:t>
            </a:r>
          </a:p>
          <a:p>
            <a:pPr algn="ctr">
              <a:buFontTx/>
              <a:buNone/>
            </a:pPr>
            <a:r>
              <a:rPr lang="en-GB" altLang="en-US" sz="2800" dirty="0">
                <a:solidFill>
                  <a:schemeClr val="bg2">
                    <a:lumMod val="50000"/>
                  </a:schemeClr>
                </a:solidFill>
                <a:latin typeface="Gill Sans" pitchFamily="34" charset="0"/>
              </a:rPr>
              <a:t>Layer of subsoil mixed with straw, laid upon a plinth in layers of </a:t>
            </a:r>
            <a:r>
              <a:rPr lang="en-GB" altLang="en-US" sz="2800" dirty="0" err="1">
                <a:solidFill>
                  <a:schemeClr val="bg2">
                    <a:lumMod val="50000"/>
                  </a:schemeClr>
                </a:solidFill>
                <a:latin typeface="Gill Sans" pitchFamily="34" charset="0"/>
              </a:rPr>
              <a:t>approx</a:t>
            </a:r>
            <a:r>
              <a:rPr lang="en-GB" altLang="en-US" sz="2800" dirty="0">
                <a:solidFill>
                  <a:schemeClr val="bg2">
                    <a:lumMod val="50000"/>
                  </a:schemeClr>
                </a:solidFill>
                <a:latin typeface="Gill Sans" pitchFamily="34" charset="0"/>
              </a:rPr>
              <a:t> 700mm high.</a:t>
            </a:r>
          </a:p>
          <a:p>
            <a:pPr algn="ctr">
              <a:buFontTx/>
              <a:buNone/>
            </a:pPr>
            <a:r>
              <a:rPr lang="en-GB" altLang="en-US" sz="2800" dirty="0">
                <a:solidFill>
                  <a:schemeClr val="bg2">
                    <a:lumMod val="50000"/>
                  </a:schemeClr>
                </a:solidFill>
                <a:latin typeface="Gill Sans" pitchFamily="34" charset="0"/>
              </a:rPr>
              <a:t>Allowed to dry before the next layer is laid and the windows and doors cut out afterwards.</a:t>
            </a:r>
          </a:p>
          <a:p>
            <a:pPr algn="ctr">
              <a:buFontTx/>
              <a:buNone/>
            </a:pPr>
            <a:r>
              <a:rPr lang="en-GB" altLang="en-US" sz="2800" dirty="0">
                <a:solidFill>
                  <a:schemeClr val="bg2">
                    <a:lumMod val="50000"/>
                  </a:schemeClr>
                </a:solidFill>
                <a:latin typeface="Gill Sans" pitchFamily="34" charset="0"/>
              </a:rPr>
              <a:t>ALWAYS needs ‘</a:t>
            </a:r>
            <a:r>
              <a:rPr lang="en-GB" altLang="en-US" sz="2800" i="1" dirty="0" err="1">
                <a:solidFill>
                  <a:schemeClr val="bg2">
                    <a:lumMod val="50000"/>
                  </a:schemeClr>
                </a:solidFill>
                <a:latin typeface="Gill Sans" pitchFamily="34" charset="0"/>
              </a:rPr>
              <a:t>gud</a:t>
            </a:r>
            <a:r>
              <a:rPr lang="en-GB" altLang="en-US" sz="2800" i="1" dirty="0">
                <a:solidFill>
                  <a:schemeClr val="bg2">
                    <a:lumMod val="50000"/>
                  </a:schemeClr>
                </a:solidFill>
                <a:latin typeface="Gill Sans" pitchFamily="34" charset="0"/>
              </a:rPr>
              <a:t> ‘at and boots</a:t>
            </a:r>
            <a:r>
              <a:rPr lang="en-GB" altLang="en-US" sz="2800" dirty="0">
                <a:solidFill>
                  <a:schemeClr val="bg2">
                    <a:lumMod val="50000"/>
                  </a:schemeClr>
                </a:solidFill>
                <a:latin typeface="Gill Sans" pitchFamily="34" charset="0"/>
              </a:rPr>
              <a:t>’</a:t>
            </a:r>
          </a:p>
          <a:p>
            <a:pPr algn="ctr">
              <a:buFontTx/>
              <a:buNone/>
            </a:pPr>
            <a:endParaRPr lang="en-GB" altLang="en-US" sz="2800" dirty="0">
              <a:latin typeface="Gill Sans" pitchFamily="34" charset="0"/>
            </a:endParaRPr>
          </a:p>
          <a:p>
            <a:pPr algn="ctr">
              <a:buFontTx/>
              <a:buNone/>
            </a:pPr>
            <a:endParaRPr lang="en-GB" altLang="en-US" sz="2800" dirty="0">
              <a:latin typeface="Gill Sans" pitchFamily="34" charset="0"/>
            </a:endParaRPr>
          </a:p>
          <a:p>
            <a:pPr algn="ctr">
              <a:buFontTx/>
              <a:buNone/>
            </a:pPr>
            <a:endParaRPr lang="en-GB" altLang="en-US" sz="2800" dirty="0">
              <a:latin typeface="Gill Sans" pitchFamily="34" charset="0"/>
            </a:endParaRPr>
          </a:p>
          <a:p>
            <a:pPr algn="ctr">
              <a:buFontTx/>
              <a:buNone/>
            </a:pPr>
            <a:endParaRPr lang="en-GB" altLang="en-US" sz="2800" dirty="0">
              <a:latin typeface="Gill Sans" pitchFamily="34" charset="0"/>
            </a:endParaRPr>
          </a:p>
          <a:p>
            <a:pPr algn="ctr">
              <a:buFontTx/>
              <a:buNone/>
            </a:pPr>
            <a:r>
              <a:rPr lang="en-GB" altLang="en-US" dirty="0">
                <a:latin typeface="Gill Sans" pitchFamily="34" charset="0"/>
              </a:rPr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174" y="232028"/>
            <a:ext cx="2195264" cy="241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459" y="3042619"/>
            <a:ext cx="3871404" cy="230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43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8235" y="473487"/>
            <a:ext cx="2736304" cy="562074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The Project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7249" y="1370485"/>
            <a:ext cx="9977505" cy="3456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The CobBauge project (a merging of the English and French words for the technique) will run until </a:t>
            </a: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July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2023 and has received funding from the Interreg VA France (Channel) England Programme, co-financed by the European Regional Development Fund (ERDF). </a:t>
            </a:r>
          </a:p>
          <a:p>
            <a:pPr marL="0" indent="0">
              <a:buNone/>
            </a:pPr>
            <a:endParaRPr lang="en-GB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The CobBauge project aims to improve the thermal performance of Cob whilst still maintaining its structural and moisture related properties. 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506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0866" y="625621"/>
            <a:ext cx="5472443" cy="562074"/>
          </a:xfrm>
        </p:spPr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What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happened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2">
                    <a:lumMod val="50000"/>
                  </a:schemeClr>
                </a:solidFill>
              </a:rPr>
              <a:t>next</a:t>
            </a:r>
            <a:r>
              <a:rPr lang="fr-FR" dirty="0" smtClean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60866" y="1115563"/>
            <a:ext cx="10190398" cy="525865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fr-FR" dirty="0"/>
          </a:p>
          <a:p>
            <a:pPr>
              <a:lnSpc>
                <a:spcPct val="170000"/>
              </a:lnSpc>
            </a:pP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20 mixes of Cob </a:t>
            </a:r>
            <a:r>
              <a:rPr lang="fr-FR" sz="11200" dirty="0" err="1">
                <a:solidFill>
                  <a:schemeClr val="bg2">
                    <a:lumMod val="50000"/>
                  </a:schemeClr>
                </a:solidFill>
              </a:rPr>
              <a:t>that</a:t>
            </a: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 show ‘promise’</a:t>
            </a:r>
          </a:p>
          <a:p>
            <a:pPr>
              <a:lnSpc>
                <a:spcPct val="170000"/>
              </a:lnSpc>
            </a:pP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4 mixes, 2 French and 2 UK </a:t>
            </a:r>
            <a:r>
              <a:rPr lang="fr-FR" sz="11200" dirty="0" err="1">
                <a:solidFill>
                  <a:schemeClr val="bg2">
                    <a:lumMod val="50000"/>
                  </a:schemeClr>
                </a:solidFill>
              </a:rPr>
              <a:t>that</a:t>
            </a: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 are optimal</a:t>
            </a:r>
          </a:p>
          <a:p>
            <a:pPr>
              <a:lnSpc>
                <a:spcPct val="170000"/>
              </a:lnSpc>
            </a:pP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2 mixes </a:t>
            </a:r>
            <a:r>
              <a:rPr lang="fr-FR" sz="11200" dirty="0" err="1">
                <a:solidFill>
                  <a:schemeClr val="bg2">
                    <a:lumMod val="50000"/>
                  </a:schemeClr>
                </a:solidFill>
              </a:rPr>
              <a:t>selected</a:t>
            </a: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 for a </a:t>
            </a:r>
            <a:r>
              <a:rPr lang="fr-FR" sz="11200" dirty="0" err="1">
                <a:solidFill>
                  <a:schemeClr val="bg2">
                    <a:lumMod val="50000"/>
                  </a:schemeClr>
                </a:solidFill>
              </a:rPr>
              <a:t>potential</a:t>
            </a: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 stage 2 </a:t>
            </a:r>
            <a:r>
              <a:rPr lang="fr-FR" sz="11200" dirty="0" err="1">
                <a:solidFill>
                  <a:schemeClr val="bg2">
                    <a:lumMod val="50000"/>
                  </a:schemeClr>
                </a:solidFill>
              </a:rPr>
              <a:t>project</a:t>
            </a:r>
            <a:r>
              <a:rPr lang="fr-FR" sz="112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fr-FR" sz="112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This </a:t>
            </a:r>
            <a:r>
              <a:rPr lang="fr-FR" sz="11200" dirty="0" err="1" smtClean="0">
                <a:solidFill>
                  <a:schemeClr val="bg2">
                    <a:lumMod val="50000"/>
                  </a:schemeClr>
                </a:solidFill>
              </a:rPr>
              <a:t>led</a:t>
            </a:r>
            <a:r>
              <a:rPr lang="fr-FR" sz="11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to a </a:t>
            </a:r>
            <a:r>
              <a:rPr lang="fr-FR" sz="11200" dirty="0" err="1">
                <a:solidFill>
                  <a:schemeClr val="bg2">
                    <a:lumMod val="50000"/>
                  </a:schemeClr>
                </a:solidFill>
              </a:rPr>
              <a:t>series</a:t>
            </a: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 of design </a:t>
            </a:r>
            <a:r>
              <a:rPr lang="fr-FR" sz="11200" dirty="0" err="1">
                <a:solidFill>
                  <a:schemeClr val="bg2">
                    <a:lumMod val="50000"/>
                  </a:schemeClr>
                </a:solidFill>
              </a:rPr>
              <a:t>calculations</a:t>
            </a: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11200" dirty="0" err="1">
                <a:solidFill>
                  <a:schemeClr val="bg2">
                    <a:lumMod val="50000"/>
                  </a:schemeClr>
                </a:solidFill>
              </a:rPr>
              <a:t>that</a:t>
            </a: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11200" dirty="0" err="1">
                <a:solidFill>
                  <a:schemeClr val="bg2">
                    <a:lumMod val="50000"/>
                  </a:schemeClr>
                </a:solidFill>
              </a:rPr>
              <a:t>established</a:t>
            </a: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11200" dirty="0" smtClean="0">
                <a:solidFill>
                  <a:schemeClr val="bg2">
                    <a:lumMod val="50000"/>
                  </a:schemeClr>
                </a:solidFill>
              </a:rPr>
              <a:t>the </a:t>
            </a:r>
            <a:r>
              <a:rPr lang="fr-FR" sz="11200" dirty="0" err="1" smtClean="0">
                <a:solidFill>
                  <a:schemeClr val="bg2">
                    <a:lumMod val="50000"/>
                  </a:schemeClr>
                </a:solidFill>
              </a:rPr>
              <a:t>most</a:t>
            </a:r>
            <a:r>
              <a:rPr lang="fr-FR" sz="11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efficient </a:t>
            </a:r>
            <a:r>
              <a:rPr lang="fr-FR" sz="11200" dirty="0" err="1">
                <a:solidFill>
                  <a:schemeClr val="bg2">
                    <a:lumMod val="50000"/>
                  </a:schemeClr>
                </a:solidFill>
              </a:rPr>
              <a:t>method</a:t>
            </a: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 of </a:t>
            </a:r>
            <a:r>
              <a:rPr lang="fr-FR" sz="11200" dirty="0" err="1">
                <a:solidFill>
                  <a:schemeClr val="bg2">
                    <a:lumMod val="50000"/>
                  </a:schemeClr>
                </a:solidFill>
              </a:rPr>
              <a:t>producing</a:t>
            </a: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 a Cob </a:t>
            </a:r>
            <a:r>
              <a:rPr lang="fr-FR" sz="11200" dirty="0" err="1" smtClean="0">
                <a:solidFill>
                  <a:schemeClr val="bg2">
                    <a:lumMod val="50000"/>
                  </a:schemeClr>
                </a:solidFill>
              </a:rPr>
              <a:t>wall</a:t>
            </a:r>
            <a:r>
              <a:rPr lang="fr-FR" sz="11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to </a:t>
            </a:r>
            <a:r>
              <a:rPr lang="fr-FR" sz="11200" dirty="0" err="1">
                <a:solidFill>
                  <a:schemeClr val="bg2">
                    <a:lumMod val="50000"/>
                  </a:schemeClr>
                </a:solidFill>
              </a:rPr>
              <a:t>satisfy</a:t>
            </a: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 the thermal </a:t>
            </a:r>
            <a:r>
              <a:rPr lang="fr-FR" sz="11200" dirty="0" err="1" smtClean="0">
                <a:solidFill>
                  <a:schemeClr val="bg2">
                    <a:lumMod val="50000"/>
                  </a:schemeClr>
                </a:solidFill>
              </a:rPr>
              <a:t>regulations</a:t>
            </a:r>
            <a:r>
              <a:rPr lang="fr-FR" sz="11200" dirty="0" smtClean="0">
                <a:solidFill>
                  <a:schemeClr val="bg2">
                    <a:lumMod val="50000"/>
                  </a:schemeClr>
                </a:solidFill>
              </a:rPr>
              <a:t>. A</a:t>
            </a:r>
            <a:r>
              <a:rPr lang="fr-FR" sz="11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sz="11200" b="1" dirty="0">
                <a:solidFill>
                  <a:schemeClr val="bg2">
                    <a:lumMod val="50000"/>
                  </a:schemeClr>
                </a:solidFill>
              </a:rPr>
              <a:t>thermal and a structural mix in one single system</a:t>
            </a:r>
            <a:r>
              <a:rPr lang="fr-FR" sz="11200" dirty="0">
                <a:solidFill>
                  <a:schemeClr val="bg2">
                    <a:lumMod val="50000"/>
                  </a:schemeClr>
                </a:solidFill>
              </a:rPr>
              <a:t>. </a:t>
            </a:r>
          </a:p>
          <a:p>
            <a:endParaRPr lang="fr-FR" sz="8000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441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84" y="1392020"/>
            <a:ext cx="2912920" cy="2191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293" y="2815937"/>
            <a:ext cx="4014355" cy="3010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37" y="1392020"/>
            <a:ext cx="3134589" cy="235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1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rance Channel England">
      <a:dk1>
        <a:sysClr val="windowText" lastClr="000000"/>
      </a:dk1>
      <a:lt1>
        <a:sysClr val="window" lastClr="FFFFFF"/>
      </a:lt1>
      <a:dk2>
        <a:srgbClr val="003399"/>
      </a:dk2>
      <a:lt2>
        <a:srgbClr val="9FAEE5"/>
      </a:lt2>
      <a:accent1>
        <a:srgbClr val="FFFF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C85CDA7FA0A24DBCC13D366E1A740F" ma:contentTypeVersion="11" ma:contentTypeDescription="Create a new document." ma:contentTypeScope="" ma:versionID="e1a6e6f6d434f73f98cb7d2b3af3c9fe">
  <xsd:schema xmlns:xsd="http://www.w3.org/2001/XMLSchema" xmlns:xs="http://www.w3.org/2001/XMLSchema" xmlns:p="http://schemas.microsoft.com/office/2006/metadata/properties" xmlns:ns3="a7b97477-4dee-4510-a626-74ed8e892263" xmlns:ns4="447c075e-61cf-4125-bf98-79b6a9366f64" targetNamespace="http://schemas.microsoft.com/office/2006/metadata/properties" ma:root="true" ma:fieldsID="270c6ae5bebfad5b848cfc1cc2ee58b8" ns3:_="" ns4:_="">
    <xsd:import namespace="a7b97477-4dee-4510-a626-74ed8e892263"/>
    <xsd:import namespace="447c075e-61cf-4125-bf98-79b6a9366f6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b97477-4dee-4510-a626-74ed8e8922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7c075e-61cf-4125-bf98-79b6a9366f6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8B39E5-B5B9-4E9A-B206-3F06B2C969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CCCC24-34B2-43C2-A820-6372DE25A240}">
  <ds:schemaRefs>
    <ds:schemaRef ds:uri="http://schemas.microsoft.com/office/2006/metadata/properties"/>
    <ds:schemaRef ds:uri="447c075e-61cf-4125-bf98-79b6a9366f64"/>
    <ds:schemaRef ds:uri="http://purl.org/dc/terms/"/>
    <ds:schemaRef ds:uri="a7b97477-4dee-4510-a626-74ed8e892263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20B8034-395D-48BE-861F-E30BAABA29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b97477-4dee-4510-a626-74ed8e892263"/>
    <ds:schemaRef ds:uri="447c075e-61cf-4125-bf98-79b6a9366f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4311</TotalTime>
  <Words>682</Words>
  <Application>Microsoft Office PowerPoint</Application>
  <PresentationFormat>Widescreen</PresentationFormat>
  <Paragraphs>85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Gill Sans</vt:lpstr>
      <vt:lpstr>Open Sans</vt:lpstr>
      <vt:lpstr>Segoe UI Symbol</vt:lpstr>
      <vt:lpstr>Office Theme</vt:lpstr>
      <vt:lpstr>PowerPoint Presentation</vt:lpstr>
      <vt:lpstr> Agenda</vt:lpstr>
      <vt:lpstr>Housekeeping</vt:lpstr>
      <vt:lpstr>CobBauge the 1st Phase;</vt:lpstr>
      <vt:lpstr>Project Partners</vt:lpstr>
      <vt:lpstr>The Material</vt:lpstr>
      <vt:lpstr>The Project</vt:lpstr>
      <vt:lpstr>What happened next?</vt:lpstr>
      <vt:lpstr>PowerPoint Presentation</vt:lpstr>
      <vt:lpstr>2-layer wall</vt:lpstr>
      <vt:lpstr>PowerPoint Presentation</vt:lpstr>
      <vt:lpstr>The CobBauge Wall and Partners</vt:lpstr>
      <vt:lpstr>CobBauge the 2nd Phase;</vt:lpstr>
      <vt:lpstr>Building</vt:lpstr>
      <vt:lpstr>Networks and training</vt:lpstr>
      <vt:lpstr>Monitoring of the buildings</vt:lpstr>
      <vt:lpstr>Thank you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Petraityte, Aiste</dc:creator>
  <cp:lastModifiedBy>Steve Goodhew</cp:lastModifiedBy>
  <cp:revision>146</cp:revision>
  <dcterms:created xsi:type="dcterms:W3CDTF">2016-04-11T07:06:32Z</dcterms:created>
  <dcterms:modified xsi:type="dcterms:W3CDTF">2019-11-20T14:09:40Z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0x01010078C85CDA7FA0A24DBCC13D366E1A740F</vt:lpwstr>
  </property>
</Properties>
</file>